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slide" Target="slides/slide2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sisgov.com/transparencia-acesso-informacao/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orcamento.sf.prefeitura.sp.gov.br/orcamento/execucao.php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83a6e7b5b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83a6e7b5b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O site acessa o portal de transparência diariamente para coletar os dados e aloca-los, a partir das informações, pelo mapa da cidade. Contudo, nem todos os dados conseguem ser georeferenciados. (mostrar as %)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94f4a4ac5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94f4a4ac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46f20dc0f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546f20dc0f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94f4a4ac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94f4a4ac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Pela lei de responsabilidade fiscal, os dados devem ser atualizados diariamente no portal. Caso haja irregularidade, ou os dados estiverem desatualizados, deve ser mandado ao Tribunal de Contas.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94f4a4ac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94f4a4ac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Falar sobre o gasto: parte dele foi empenhado, mas continua parte no planejado. Qual o órgão responsável é a prefeitura descrita na imagem, que possui a fonte e a função daquele gasto, etc.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88f010e4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88f010e4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.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939f0e2f0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939f0e2f0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88f010e4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88f010e4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Se não for pelo site do cuidando, as perguntas precisam de identificação. No caso do site, a pergunta vai assinada pelo Laboratório Social. </a:t>
            </a:r>
            <a:br>
              <a:rPr lang="pt-BR" sz="1000"/>
            </a:br>
            <a:r>
              <a:rPr lang="pt-BR" sz="1000"/>
              <a:t>No Brasil tem a LAI q permite fazer as perguntas. </a:t>
            </a:r>
            <a:endParaRPr sz="100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88b3dae6a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88b3dae6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1"/>
                </a:solidFill>
              </a:rPr>
              <a:t>O que fazer quando se sentir motivado a fazer uma pergunta?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1"/>
                </a:solidFill>
              </a:rPr>
              <a:t>	Dar exemplos de perguntas a partir do gasto colocado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9515c0c6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9515c0c6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diferenças entre os dois: </a:t>
            </a:r>
            <a:r>
              <a:rPr lang="pt-BR">
                <a:solidFill>
                  <a:schemeClr val="dk1"/>
                </a:solidFill>
              </a:rPr>
              <a:t>perguntas ficam públicas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ação cidadã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colaborativo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envia a pergunta diretamente ao e-sic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envio anônimo 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incentiva discussões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9515c0c6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9515c0c6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b93cc336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b93cc336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diferenças entre os dois: </a:t>
            </a:r>
            <a:r>
              <a:rPr lang="pt-BR">
                <a:solidFill>
                  <a:schemeClr val="dk1"/>
                </a:solidFill>
              </a:rPr>
              <a:t>perguntas ficam públicas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ação cidadã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colaborativo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envia a pergunta diretamente ao e-sic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envio anônimo 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incentiva discussões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546f20dc0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546f20dc0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939f0e2f0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939f0e2f0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Seria legal, nesse momento, pedir para todos acessarem o site pelo link indicado na legenda da imagem.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88b3dae6a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88b3dae6a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planejar e o momento de executar. Falar como ocorre a transição. planejamento, órgãos, participação popular, cria o PPA. leva em conta o historico das receitas, papel do executivo, do legislativo e dos agentes populares.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94f4a4ac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94f4a4ac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todas as informações de gastos devem ser publicadas em portais de transparência, com fácil acesso ao cidadão.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4c52aa66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4c52aa66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todas as informações de gastos devem ser publicadas em portais de transparência, com fácil acesso ao cidadão.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939f0e2f0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939f0e2f0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2"/>
              </a:rPr>
              <a:t>http://sisgov.com/transparencia-acesso-informacao/</a:t>
            </a:r>
            <a:r>
              <a:rPr lang="pt-BR"/>
              <a:t> (diferença entre lei da transp e LAI)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94f4a4ac5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94f4a4ac5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link: </a:t>
            </a:r>
            <a:r>
              <a:rPr lang="pt-BR" u="sng">
                <a:solidFill>
                  <a:schemeClr val="accent5"/>
                </a:solidFill>
                <a:hlinkClick r:id="rId2"/>
              </a:rPr>
              <a:t>http://orcamento.sf.prefeitura.sp.gov.br/orcamento/execucao.php</a:t>
            </a:r>
            <a:r>
              <a:rPr lang="pt-BR"/>
              <a:t>. O portal é atualizado diariamente.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83a6e7b5b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83a6e7b5b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Os dados que a prefeitura disponibiliza, nem sempre são </a:t>
            </a:r>
            <a:r>
              <a:rPr lang="pt-BR"/>
              <a:t>legíveis</a:t>
            </a:r>
            <a:r>
              <a:rPr lang="pt-BR"/>
              <a:t> a todos os cidadãos da cidade. São mais de 4 mil linhas de gastos, com nomenclaturas dificeis e complicadas, além de obter uma formatação não muito familiarizada pela população. Mostrar as dificuldades, e explicar que o cuidando pensou em criar outra forma de disponibilizar esses dados para a populaçãp)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hyperlink" Target="http://www.planalto.gov.br/ccivil_03/_ato2011-2014/2011/lei/l12527.htm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hyperlink" Target="http://www.planalto.gov.br/ccivil_03/leis/LCP/Lcp101.htm" TargetMode="External"/><Relationship Id="rId5" Type="http://schemas.openxmlformats.org/officeDocument/2006/relationships/hyperlink" Target="http://www.planalto.gov.br/ccivil_03/leis/LCP/Lcp131.htm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Cuidando do Meu Bairro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300">
              <a:solidFill>
                <a:srgbClr val="6C6C6C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1448175" y="3008700"/>
            <a:ext cx="65760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Dados do orçamento municipal em tempo real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"/>
          <p:cNvSpPr txBox="1"/>
          <p:nvPr>
            <p:ph type="title"/>
          </p:nvPr>
        </p:nvSpPr>
        <p:spPr>
          <a:xfrm>
            <a:off x="311700" y="326338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Bree Serif"/>
                <a:ea typeface="Bree Serif"/>
                <a:cs typeface="Bree Serif"/>
                <a:sym typeface="Bree Serif"/>
              </a:rPr>
              <a:t>Como funciona a Plataforma do Cuidando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jhbjbjknkmlm,l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2" name="Google Shape;132;p22"/>
          <p:cNvSpPr txBox="1"/>
          <p:nvPr>
            <p:ph idx="2" type="body"/>
          </p:nvPr>
        </p:nvSpPr>
        <p:spPr>
          <a:xfrm>
            <a:off x="5997600" y="1281600"/>
            <a:ext cx="2834700" cy="3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chemeClr val="dk1"/>
                </a:solidFill>
              </a:rPr>
              <a:t>Os dados coletados no Portal da Transparência são postos no site do Cuidando, aqueles com informação de  endereço são referenciados no mapa, os demais são apenas visíveis pela tabela encontrada no </a:t>
            </a:r>
            <a:r>
              <a:rPr lang="pt-BR" sz="1200">
                <a:solidFill>
                  <a:schemeClr val="dk1"/>
                </a:solidFill>
              </a:rPr>
              <a:t>botão</a:t>
            </a:r>
            <a:r>
              <a:rPr lang="pt-BR" sz="1200">
                <a:solidFill>
                  <a:schemeClr val="dk1"/>
                </a:solidFill>
              </a:rPr>
              <a:t> “</a:t>
            </a:r>
            <a:r>
              <a:rPr lang="pt-BR" sz="1200">
                <a:solidFill>
                  <a:schemeClr val="dk1"/>
                </a:solidFill>
                <a:highlight>
                  <a:srgbClr val="FF9900"/>
                </a:highlight>
              </a:rPr>
              <a:t>Explore os dados agora</a:t>
            </a:r>
            <a:r>
              <a:rPr lang="pt-BR" sz="1200">
                <a:solidFill>
                  <a:schemeClr val="dk1"/>
                </a:solidFill>
              </a:rPr>
              <a:t>”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chemeClr val="dk1"/>
                </a:solidFill>
              </a:rPr>
              <a:t>O Cuidando trabalha para facilitar o acompanhamento dos gastos, observar suas alterações e exibir a descrição completa da despesa.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chemeClr val="dk1"/>
                </a:solidFill>
              </a:rPr>
              <a:t>A ferramenta permite comunicação direta entre a população e os sistemas de acesso à informação.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133" name="Google Shape;13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400" y="1121763"/>
            <a:ext cx="5476349" cy="347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3"/>
          <p:cNvSpPr txBox="1"/>
          <p:nvPr>
            <p:ph idx="1" type="body"/>
          </p:nvPr>
        </p:nvSpPr>
        <p:spPr>
          <a:xfrm>
            <a:off x="311700" y="1152475"/>
            <a:ext cx="5720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40" name="Google Shape;140;p23"/>
          <p:cNvPicPr preferRelativeResize="0"/>
          <p:nvPr/>
        </p:nvPicPr>
        <p:blipFill rotWithShape="1">
          <a:blip r:embed="rId4">
            <a:alphaModFix/>
          </a:blip>
          <a:srcRect b="0" l="852" r="0" t="477"/>
          <a:stretch/>
        </p:blipFill>
        <p:spPr>
          <a:xfrm>
            <a:off x="360675" y="1152475"/>
            <a:ext cx="5671599" cy="3399976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3"/>
          <p:cNvSpPr txBox="1"/>
          <p:nvPr>
            <p:ph type="title"/>
          </p:nvPr>
        </p:nvSpPr>
        <p:spPr>
          <a:xfrm>
            <a:off x="699675" y="340375"/>
            <a:ext cx="52758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600">
                <a:latin typeface="Bree Serif"/>
                <a:ea typeface="Bree Serif"/>
                <a:cs typeface="Bree Serif"/>
                <a:sym typeface="Bree Serif"/>
              </a:rPr>
              <a:t>Gastos geolocalizados no mapa</a:t>
            </a:r>
            <a:endParaRPr sz="26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3"/>
          <p:cNvSpPr txBox="1"/>
          <p:nvPr/>
        </p:nvSpPr>
        <p:spPr>
          <a:xfrm>
            <a:off x="6117200" y="1123675"/>
            <a:ext cx="2833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/>
              <a:t>O status de </a:t>
            </a:r>
            <a:r>
              <a:rPr b="1" lang="pt-BR" sz="1100">
                <a:highlight>
                  <a:srgbClr val="D5A6BD"/>
                </a:highlight>
              </a:rPr>
              <a:t>Planejado</a:t>
            </a:r>
            <a:r>
              <a:rPr b="1" lang="pt-BR" sz="1100"/>
              <a:t> </a:t>
            </a:r>
            <a:r>
              <a:rPr lang="pt-BR" sz="1100"/>
              <a:t>significa que a referida despesa foi alocada no plano de ação da direção, com isto temos a certificação que a despesa foi enunciada e está dentro do planejamento. Despesas que não estão orçadas não podem ser efetivadas.</a:t>
            </a:r>
            <a:endParaRPr sz="11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pt-BR" sz="1100"/>
            </a:br>
            <a:r>
              <a:rPr lang="pt-BR" sz="1100"/>
              <a:t>Despesas </a:t>
            </a:r>
            <a:r>
              <a:rPr b="1" lang="pt-BR" sz="1100">
                <a:highlight>
                  <a:srgbClr val="93C47D"/>
                </a:highlight>
              </a:rPr>
              <a:t>Empenhadas</a:t>
            </a:r>
            <a:r>
              <a:rPr b="1" lang="pt-BR" sz="1100"/>
              <a:t> </a:t>
            </a:r>
            <a:r>
              <a:rPr lang="pt-BR" sz="1100"/>
              <a:t>são como promessas de gastos; os recursos já foram prometidos para determinada área  porém ainda não foi efetuado o gasto.</a:t>
            </a:r>
            <a:endParaRPr sz="11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pt-BR" sz="1100"/>
            </a:br>
            <a:r>
              <a:rPr lang="pt-BR" sz="1100"/>
              <a:t>Por fim, o status de </a:t>
            </a:r>
            <a:r>
              <a:rPr b="1" lang="pt-BR" sz="1100">
                <a:highlight>
                  <a:srgbClr val="6FA8DC"/>
                </a:highlight>
              </a:rPr>
              <a:t>Liquidado</a:t>
            </a:r>
            <a:r>
              <a:rPr b="1" lang="pt-BR" sz="1100"/>
              <a:t> </a:t>
            </a:r>
            <a:r>
              <a:rPr lang="pt-BR" sz="1100"/>
              <a:t>indica que a despesa foi quitada, ou seja, sua execução orçamentária foi concluída e o projeto/ciclo está se encerrando.</a:t>
            </a:r>
            <a:br>
              <a:rPr lang="pt-BR" sz="1100"/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4"/>
          <p:cNvSpPr txBox="1"/>
          <p:nvPr>
            <p:ph type="title"/>
          </p:nvPr>
        </p:nvSpPr>
        <p:spPr>
          <a:xfrm>
            <a:off x="311700" y="326338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Bree Serif"/>
                <a:ea typeface="Bree Serif"/>
                <a:cs typeface="Bree Serif"/>
                <a:sym typeface="Bree Serif"/>
              </a:rPr>
              <a:t>Como funciona a Plataforma do Cuidando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149" name="Google Shape;14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265" y="1087300"/>
            <a:ext cx="6422886" cy="3739387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4"/>
          <p:cNvSpPr txBox="1"/>
          <p:nvPr/>
        </p:nvSpPr>
        <p:spPr>
          <a:xfrm>
            <a:off x="6045200" y="4789175"/>
            <a:ext cx="2258100" cy="1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Dados referentes a 2019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5"/>
          <p:cNvSpPr txBox="1"/>
          <p:nvPr>
            <p:ph idx="4294967295" type="title"/>
          </p:nvPr>
        </p:nvSpPr>
        <p:spPr>
          <a:xfrm>
            <a:off x="799000" y="255275"/>
            <a:ext cx="6188100" cy="5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Gastos em tempo real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978800" y="4230575"/>
            <a:ext cx="76959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Pela Lei, os dados devem ser atualizados diariamente no portal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58" name="Google Shape;15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088" y="1085300"/>
            <a:ext cx="7432925" cy="351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5" name="Google Shape;16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021475"/>
            <a:ext cx="6779521" cy="3781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6"/>
          <p:cNvSpPr txBox="1"/>
          <p:nvPr/>
        </p:nvSpPr>
        <p:spPr>
          <a:xfrm>
            <a:off x="728025" y="226925"/>
            <a:ext cx="61647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latin typeface="Bree Serif"/>
                <a:ea typeface="Bree Serif"/>
                <a:cs typeface="Bree Serif"/>
                <a:sym typeface="Bree Serif"/>
              </a:rPr>
              <a:t>Status das Despesas</a:t>
            </a:r>
            <a:endParaRPr sz="28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>
            <p:ph idx="1" type="body"/>
          </p:nvPr>
        </p:nvSpPr>
        <p:spPr>
          <a:xfrm>
            <a:off x="311700" y="1153350"/>
            <a:ext cx="8188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A transparência passiva é quando o governo responde aos pedidos de informação feito por usuários e cidadãos.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Portal online de acesso à informação 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 sz="1800">
                <a:solidFill>
                  <a:schemeClr val="dk1"/>
                </a:solidFill>
              </a:rPr>
              <a:t>E-Sic (Sistema Eletrônico do Serviço de Informação ao Cidadão) 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 sz="1800">
                <a:solidFill>
                  <a:schemeClr val="dk1"/>
                </a:solidFill>
              </a:rPr>
              <a:t>Possibilidade de solicitar as informações por via eletrônica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 sz="1800">
                <a:solidFill>
                  <a:schemeClr val="dk1"/>
                </a:solidFill>
              </a:rPr>
              <a:t>Necessidade de identificação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 sz="1800">
                <a:solidFill>
                  <a:schemeClr val="dk1"/>
                </a:solidFill>
              </a:rPr>
              <a:t>A taxa de resposta é de 100% e o limite é de 20 dias, extensíveis por mais 10 através de recurso.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3" name="Google Shape;173;p27"/>
          <p:cNvSpPr txBox="1"/>
          <p:nvPr/>
        </p:nvSpPr>
        <p:spPr>
          <a:xfrm>
            <a:off x="914400" y="2145607"/>
            <a:ext cx="7315200" cy="8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Transparência Passiva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Lei de Acesso à Informação 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8"/>
          <p:cNvSpPr txBox="1"/>
          <p:nvPr>
            <p:ph idx="1" type="body"/>
          </p:nvPr>
        </p:nvSpPr>
        <p:spPr>
          <a:xfrm>
            <a:off x="311700" y="1399925"/>
            <a:ext cx="8217600" cy="31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No Brasil, existe a </a:t>
            </a:r>
            <a:r>
              <a:rPr lang="pt-BR" u="sng">
                <a:solidFill>
                  <a:schemeClr val="hlink"/>
                </a:solidFill>
                <a:hlinkClick r:id="rId4"/>
              </a:rPr>
              <a:t>Lei Nº 12.527</a:t>
            </a:r>
            <a:r>
              <a:rPr lang="pt-BR">
                <a:solidFill>
                  <a:schemeClr val="dk1"/>
                </a:solidFill>
              </a:rPr>
              <a:t>, regulamentada em maio de 2012, que:</a:t>
            </a:r>
            <a:endParaRPr sz="1400">
              <a:solidFill>
                <a:schemeClr val="dk1"/>
              </a:solidFill>
            </a:endParaRPr>
          </a:p>
          <a:p>
            <a:pPr indent="-342900" lvl="0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Dá o direito à qualquer pessoa física ou jurídica de receber quaisquer informações de domínio público</a:t>
            </a:r>
            <a:endParaRPr>
              <a:solidFill>
                <a:schemeClr val="dk1"/>
              </a:solidFill>
            </a:endParaRPr>
          </a:p>
          <a:p>
            <a:pPr indent="-342900" lvl="0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Essa Lei é chamada popularmente como LAI</a:t>
            </a:r>
            <a:endParaRPr>
              <a:solidFill>
                <a:schemeClr val="dk1"/>
              </a:solidFill>
            </a:endParaRPr>
          </a:p>
          <a:p>
            <a:pPr indent="-342900" lvl="0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Complementa a Lei de Transparência na fiscalização do dinheiro público</a:t>
            </a:r>
            <a:endParaRPr>
              <a:solidFill>
                <a:schemeClr val="dk1"/>
              </a:solidFill>
            </a:endParaRPr>
          </a:p>
          <a:p>
            <a:pPr indent="-342900" lvl="0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É obrigatória a identificação do solicitante da informação</a:t>
            </a:r>
            <a:endParaRPr>
              <a:solidFill>
                <a:schemeClr val="dk1"/>
              </a:solidFill>
            </a:endParaRPr>
          </a:p>
          <a:p>
            <a:pPr indent="-342900" lvl="0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Em todo site de prefeitura é obrigatório existir uma aba própria para essas solicitações.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2" name="Google Shape;182;p28"/>
          <p:cNvSpPr txBox="1"/>
          <p:nvPr/>
        </p:nvSpPr>
        <p:spPr>
          <a:xfrm>
            <a:off x="914400" y="2145607"/>
            <a:ext cx="7315200" cy="8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Transparência Passiva (E-Sic)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89" name="Google Shape;189;p29"/>
          <p:cNvSpPr txBox="1"/>
          <p:nvPr/>
        </p:nvSpPr>
        <p:spPr>
          <a:xfrm>
            <a:off x="844350" y="2145007"/>
            <a:ext cx="7315200" cy="8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Google Shape;190;p29"/>
          <p:cNvPicPr preferRelativeResize="0"/>
          <p:nvPr/>
        </p:nvPicPr>
        <p:blipFill rotWithShape="1">
          <a:blip r:embed="rId4">
            <a:alphaModFix/>
          </a:blip>
          <a:srcRect b="15844" l="0" r="1506" t="8632"/>
          <a:stretch/>
        </p:blipFill>
        <p:spPr>
          <a:xfrm>
            <a:off x="161600" y="1303850"/>
            <a:ext cx="7924422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latin typeface="Bree Serif"/>
                <a:ea typeface="Bree Serif"/>
                <a:cs typeface="Bree Serif"/>
                <a:sym typeface="Bree Serif"/>
              </a:rPr>
              <a:t>Ferramenta de Perguntas e Comentários</a:t>
            </a:r>
            <a:endParaRPr sz="26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97" name="Google Shape;197;p30"/>
          <p:cNvSpPr txBox="1"/>
          <p:nvPr>
            <p:ph idx="1" type="body"/>
          </p:nvPr>
        </p:nvSpPr>
        <p:spPr>
          <a:xfrm>
            <a:off x="311700" y="1414350"/>
            <a:ext cx="7209000" cy="31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É obrigação do Poder Público divulgar a informação e responder os questionamentos da população.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Fazendo uma pergunta:</a:t>
            </a:r>
            <a:endParaRPr sz="24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Localizar gasto relevante que não tenha sido geolocalizado, mas que pode vir a ser (como construção de escolas, UBS, insumos de hospitais).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04" name="Google Shape;204;p31"/>
          <p:cNvPicPr preferRelativeResize="0"/>
          <p:nvPr/>
        </p:nvPicPr>
        <p:blipFill rotWithShape="1">
          <a:blip r:embed="rId4">
            <a:alphaModFix/>
          </a:blip>
          <a:srcRect b="13688" l="18441" r="21839" t="9061"/>
          <a:stretch/>
        </p:blipFill>
        <p:spPr>
          <a:xfrm>
            <a:off x="498475" y="222517"/>
            <a:ext cx="6546924" cy="47615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Motivações </a:t>
            </a:r>
            <a:r>
              <a:rPr lang="pt-BR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498100"/>
            <a:ext cx="8520600" cy="30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Constituir uma plataforma interativa que: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simplifique o acesso aos dados pelos usuários;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permita solicitar informação aos gestores;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crie redes de compartilhamento de dados.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Importância do controle e da fiscalização orçamentária:</a:t>
            </a:r>
            <a:endParaRPr>
              <a:solidFill>
                <a:schemeClr val="dk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arrecadação de impostos;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qualidade e eficiência dos serviços;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previsão das receitas e das despesas.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11" name="Google Shape;211;p32"/>
          <p:cNvPicPr preferRelativeResize="0"/>
          <p:nvPr/>
        </p:nvPicPr>
        <p:blipFill rotWithShape="1">
          <a:blip r:embed="rId4">
            <a:alphaModFix/>
          </a:blip>
          <a:srcRect b="14056" l="16658" r="21848" t="8025"/>
          <a:stretch/>
        </p:blipFill>
        <p:spPr>
          <a:xfrm>
            <a:off x="250288" y="135513"/>
            <a:ext cx="6839787" cy="4872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pt-BR" sz="1200">
                <a:solidFill>
                  <a:schemeClr val="dk1"/>
                </a:solidFill>
              </a:rPr>
              <a:t>Pedido de Recurso disponível para o usuário contando 10 dias a partir do recebimento da resposta do Portal.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pt-BR" sz="1200">
                <a:solidFill>
                  <a:schemeClr val="dk1"/>
                </a:solidFill>
              </a:rPr>
              <a:t>Situações em que a resposta foi incompleta ou insatisfatória, podendo entrar em até terceira instância.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pt-BR" sz="1200">
                <a:solidFill>
                  <a:schemeClr val="dk1"/>
                </a:solidFill>
              </a:rPr>
              <a:t>Fluxo de Pedido de Informação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18" name="Google Shape;218;p33"/>
          <p:cNvSpPr txBox="1"/>
          <p:nvPr/>
        </p:nvSpPr>
        <p:spPr>
          <a:xfrm>
            <a:off x="345000" y="310325"/>
            <a:ext cx="6201900" cy="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Ferramenta de Pedido de Recurso a Resposta</a:t>
            </a:r>
            <a:endParaRPr sz="1800"/>
          </a:p>
        </p:txBody>
      </p:sp>
      <p:sp>
        <p:nvSpPr>
          <p:cNvPr id="219" name="Google Shape;219;p33"/>
          <p:cNvSpPr/>
          <p:nvPr/>
        </p:nvSpPr>
        <p:spPr>
          <a:xfrm>
            <a:off x="345000" y="3015350"/>
            <a:ext cx="854700" cy="46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3"/>
          <p:cNvSpPr/>
          <p:nvPr/>
        </p:nvSpPr>
        <p:spPr>
          <a:xfrm>
            <a:off x="1665675" y="3015350"/>
            <a:ext cx="854700" cy="46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3"/>
          <p:cNvSpPr/>
          <p:nvPr/>
        </p:nvSpPr>
        <p:spPr>
          <a:xfrm>
            <a:off x="2986350" y="3015350"/>
            <a:ext cx="854700" cy="46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3"/>
          <p:cNvSpPr/>
          <p:nvPr/>
        </p:nvSpPr>
        <p:spPr>
          <a:xfrm>
            <a:off x="4307025" y="3015350"/>
            <a:ext cx="854700" cy="46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/>
              <a:t>Recurso 1ª Instânc</a:t>
            </a:r>
            <a:r>
              <a:rPr b="1" lang="pt-BR" sz="800"/>
              <a:t>ia </a:t>
            </a:r>
            <a:endParaRPr b="1" sz="800"/>
          </a:p>
        </p:txBody>
      </p:sp>
      <p:sp>
        <p:nvSpPr>
          <p:cNvPr id="223" name="Google Shape;223;p33"/>
          <p:cNvSpPr/>
          <p:nvPr/>
        </p:nvSpPr>
        <p:spPr>
          <a:xfrm>
            <a:off x="5627700" y="3015350"/>
            <a:ext cx="854700" cy="46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3"/>
          <p:cNvSpPr/>
          <p:nvPr/>
        </p:nvSpPr>
        <p:spPr>
          <a:xfrm>
            <a:off x="6948375" y="3015350"/>
            <a:ext cx="854700" cy="46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800">
                <a:solidFill>
                  <a:schemeClr val="dk1"/>
                </a:solidFill>
              </a:rPr>
              <a:t>Recurso 2ª Instância</a:t>
            </a:r>
            <a:r>
              <a:rPr lang="pt-BR" sz="800">
                <a:solidFill>
                  <a:schemeClr val="dk1"/>
                </a:solidFill>
              </a:rPr>
              <a:t> 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225" name="Google Shape;225;p33"/>
          <p:cNvSpPr/>
          <p:nvPr/>
        </p:nvSpPr>
        <p:spPr>
          <a:xfrm>
            <a:off x="6987575" y="3914075"/>
            <a:ext cx="854700" cy="46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33"/>
          <p:cNvSpPr/>
          <p:nvPr/>
        </p:nvSpPr>
        <p:spPr>
          <a:xfrm>
            <a:off x="5647300" y="3914075"/>
            <a:ext cx="854700" cy="46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800">
                <a:solidFill>
                  <a:schemeClr val="dk1"/>
                </a:solidFill>
              </a:rPr>
              <a:t>Recurso 3ª Instância </a:t>
            </a:r>
            <a:endParaRPr b="1" sz="800">
              <a:solidFill>
                <a:schemeClr val="dk1"/>
              </a:solidFill>
            </a:endParaRPr>
          </a:p>
        </p:txBody>
      </p:sp>
      <p:sp>
        <p:nvSpPr>
          <p:cNvPr id="227" name="Google Shape;227;p33"/>
          <p:cNvSpPr/>
          <p:nvPr/>
        </p:nvSpPr>
        <p:spPr>
          <a:xfrm>
            <a:off x="4307025" y="3914075"/>
            <a:ext cx="854700" cy="46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3"/>
          <p:cNvSpPr/>
          <p:nvPr/>
        </p:nvSpPr>
        <p:spPr>
          <a:xfrm>
            <a:off x="1356450" y="3211375"/>
            <a:ext cx="174300" cy="117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3"/>
          <p:cNvSpPr/>
          <p:nvPr/>
        </p:nvSpPr>
        <p:spPr>
          <a:xfrm>
            <a:off x="2666213" y="3187850"/>
            <a:ext cx="174300" cy="117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3"/>
          <p:cNvSpPr/>
          <p:nvPr/>
        </p:nvSpPr>
        <p:spPr>
          <a:xfrm>
            <a:off x="3986888" y="3187850"/>
            <a:ext cx="174300" cy="117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3"/>
          <p:cNvSpPr/>
          <p:nvPr/>
        </p:nvSpPr>
        <p:spPr>
          <a:xfrm>
            <a:off x="5307563" y="3187850"/>
            <a:ext cx="174300" cy="117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3"/>
          <p:cNvSpPr/>
          <p:nvPr/>
        </p:nvSpPr>
        <p:spPr>
          <a:xfrm>
            <a:off x="6628238" y="3211375"/>
            <a:ext cx="174300" cy="117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3"/>
          <p:cNvSpPr/>
          <p:nvPr/>
        </p:nvSpPr>
        <p:spPr>
          <a:xfrm rot="5400000">
            <a:off x="7288575" y="3637213"/>
            <a:ext cx="174300" cy="117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3"/>
          <p:cNvSpPr/>
          <p:nvPr/>
        </p:nvSpPr>
        <p:spPr>
          <a:xfrm rot="10800000">
            <a:off x="6657638" y="4125775"/>
            <a:ext cx="174300" cy="117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3"/>
          <p:cNvSpPr/>
          <p:nvPr/>
        </p:nvSpPr>
        <p:spPr>
          <a:xfrm rot="10800000">
            <a:off x="5317363" y="4125775"/>
            <a:ext cx="174300" cy="117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3"/>
          <p:cNvSpPr txBox="1"/>
          <p:nvPr/>
        </p:nvSpPr>
        <p:spPr>
          <a:xfrm>
            <a:off x="415550" y="3078100"/>
            <a:ext cx="737100" cy="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/>
              <a:t>Pergunta</a:t>
            </a:r>
            <a:endParaRPr b="1" sz="800"/>
          </a:p>
        </p:txBody>
      </p:sp>
      <p:sp>
        <p:nvSpPr>
          <p:cNvPr id="237" name="Google Shape;237;p33"/>
          <p:cNvSpPr txBox="1"/>
          <p:nvPr/>
        </p:nvSpPr>
        <p:spPr>
          <a:xfrm>
            <a:off x="1729938" y="3078100"/>
            <a:ext cx="737100" cy="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/>
              <a:t>E-Sic</a:t>
            </a:r>
            <a:endParaRPr b="1"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/>
              <a:t>20 dias+10</a:t>
            </a:r>
            <a:endParaRPr b="1" sz="800"/>
          </a:p>
        </p:txBody>
      </p:sp>
      <p:sp>
        <p:nvSpPr>
          <p:cNvPr id="238" name="Google Shape;238;p33"/>
          <p:cNvSpPr txBox="1"/>
          <p:nvPr/>
        </p:nvSpPr>
        <p:spPr>
          <a:xfrm>
            <a:off x="3045163" y="3070250"/>
            <a:ext cx="737100" cy="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/>
              <a:t>Resposta</a:t>
            </a:r>
            <a:endParaRPr b="1" sz="800"/>
          </a:p>
        </p:txBody>
      </p:sp>
      <p:sp>
        <p:nvSpPr>
          <p:cNvPr id="239" name="Google Shape;239;p33"/>
          <p:cNvSpPr txBox="1"/>
          <p:nvPr/>
        </p:nvSpPr>
        <p:spPr>
          <a:xfrm>
            <a:off x="5686500" y="3070250"/>
            <a:ext cx="737100" cy="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/>
              <a:t>Resposta</a:t>
            </a:r>
            <a:endParaRPr b="1"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/>
              <a:t>5 dias</a:t>
            </a:r>
            <a:endParaRPr b="1" sz="800"/>
          </a:p>
        </p:txBody>
      </p:sp>
      <p:sp>
        <p:nvSpPr>
          <p:cNvPr id="240" name="Google Shape;240;p33"/>
          <p:cNvSpPr txBox="1"/>
          <p:nvPr/>
        </p:nvSpPr>
        <p:spPr>
          <a:xfrm>
            <a:off x="7046375" y="3968975"/>
            <a:ext cx="737100" cy="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/>
              <a:t>Resposta</a:t>
            </a:r>
            <a:endParaRPr b="1"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/>
              <a:t>5 dias</a:t>
            </a:r>
            <a:endParaRPr b="1" sz="800"/>
          </a:p>
        </p:txBody>
      </p:sp>
      <p:sp>
        <p:nvSpPr>
          <p:cNvPr id="241" name="Google Shape;241;p33"/>
          <p:cNvSpPr txBox="1"/>
          <p:nvPr/>
        </p:nvSpPr>
        <p:spPr>
          <a:xfrm>
            <a:off x="4365825" y="3968975"/>
            <a:ext cx="737100" cy="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/>
              <a:t>Resposta</a:t>
            </a:r>
            <a:endParaRPr b="1"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/>
              <a:t>5 dias</a:t>
            </a:r>
            <a:endParaRPr b="1" sz="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Apresentação da Plataforma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http://cuidando.vc</a:t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267875"/>
            <a:ext cx="5822026" cy="304915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6252875" y="1104175"/>
            <a:ext cx="2579400" cy="32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Bree Serif"/>
                <a:ea typeface="Bree Serif"/>
                <a:cs typeface="Bree Serif"/>
                <a:sym typeface="Bree Serif"/>
              </a:rPr>
              <a:t>Gastos              . georreferenciados</a:t>
            </a:r>
            <a:endParaRPr sz="22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Bree Serif"/>
                <a:ea typeface="Bree Serif"/>
                <a:cs typeface="Bree Serif"/>
                <a:sym typeface="Bree Serif"/>
              </a:rPr>
              <a:t>Monitoramento Colaborativo</a:t>
            </a:r>
            <a:endParaRPr sz="22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Bree Serif"/>
                <a:ea typeface="Bree Serif"/>
                <a:cs typeface="Bree Serif"/>
                <a:sym typeface="Bree Serif"/>
              </a:rPr>
              <a:t>Status em Tempo Real</a:t>
            </a:r>
            <a:endParaRPr sz="22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>
            <p:ph type="title"/>
          </p:nvPr>
        </p:nvSpPr>
        <p:spPr>
          <a:xfrm>
            <a:off x="71525" y="540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Como funciona o orçamento - Planejamento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399925"/>
            <a:ext cx="8520600" cy="31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</a:rPr>
              <a:t>PPA: Plano Plurianual de Investimentos Governamentais</a:t>
            </a:r>
            <a:endParaRPr b="1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Elaborado pelo Executivo  com votação no Legislativo nos três níveis de governo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Constam grandes metas nacionais e regionais assim como gastos necessários para garantir a prestação dos serviços públicos.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Validade de 04 anos (esquema de continuidade de mandatos)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Cada ano de governo receberá uma LDO e uma LOA que refletirão o PPA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Lei de Diretrizes Orçamentárias (LDO)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Ditam as regras e estabelece metas do governo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Determinam as prioridades da administração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Lei Orçamentária Anual (LOA)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Constam todos os gastos daquele ano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Previsão de Receita e Despesa Pública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2313" y="1876425"/>
            <a:ext cx="2962275" cy="154305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337075"/>
            <a:ext cx="8520600" cy="6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Planos e Leis Orçamentárias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337075"/>
            <a:ext cx="8520600" cy="6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Planos e Leis Orçamentárias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pic>
        <p:nvPicPr>
          <p:cNvPr id="96" name="Google Shape;96;p18"/>
          <p:cNvPicPr preferRelativeResize="0"/>
          <p:nvPr/>
        </p:nvPicPr>
        <p:blipFill rotWithShape="1">
          <a:blip r:embed="rId4">
            <a:alphaModFix/>
          </a:blip>
          <a:srcRect b="23411" l="31533" r="9908" t="26586"/>
          <a:stretch/>
        </p:blipFill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504350" y="2632600"/>
            <a:ext cx="10059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Planejar</a:t>
            </a:r>
            <a:endParaRPr/>
          </a:p>
        </p:txBody>
      </p:sp>
      <p:sp>
        <p:nvSpPr>
          <p:cNvPr id="98" name="Google Shape;98;p18"/>
          <p:cNvSpPr txBox="1"/>
          <p:nvPr/>
        </p:nvSpPr>
        <p:spPr>
          <a:xfrm>
            <a:off x="1526550" y="3589900"/>
            <a:ext cx="10059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Orientar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8"/>
          <p:cNvSpPr txBox="1"/>
          <p:nvPr/>
        </p:nvSpPr>
        <p:spPr>
          <a:xfrm>
            <a:off x="2986850" y="4092900"/>
            <a:ext cx="10059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Executar</a:t>
            </a:r>
            <a:endParaRPr/>
          </a:p>
        </p:txBody>
      </p:sp>
      <p:sp>
        <p:nvSpPr>
          <p:cNvPr id="100" name="Google Shape;100;p18"/>
          <p:cNvSpPr/>
          <p:nvPr/>
        </p:nvSpPr>
        <p:spPr>
          <a:xfrm>
            <a:off x="4917700" y="3638575"/>
            <a:ext cx="924900" cy="584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8"/>
          <p:cNvSpPr/>
          <p:nvPr/>
        </p:nvSpPr>
        <p:spPr>
          <a:xfrm>
            <a:off x="6134600" y="3420800"/>
            <a:ext cx="2271600" cy="8667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DBD4EB"/>
              </a:gs>
              <a:gs pos="100000">
                <a:srgbClr val="9180BB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Políticas Públicas e Programas de Governo</a:t>
            </a:r>
            <a:endParaRPr b="1"/>
          </a:p>
        </p:txBody>
      </p:sp>
      <p:sp>
        <p:nvSpPr>
          <p:cNvPr id="102" name="Google Shape;102;p18"/>
          <p:cNvSpPr/>
          <p:nvPr/>
        </p:nvSpPr>
        <p:spPr>
          <a:xfrm>
            <a:off x="5112450" y="1659075"/>
            <a:ext cx="2190300" cy="10785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gradFill>
            <a:gsLst>
              <a:gs pos="0">
                <a:srgbClr val="00D2E9"/>
              </a:gs>
              <a:gs pos="100000">
                <a:srgbClr val="045962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FISCALIZAÇÃO E CONTROLE</a:t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O que é um portal de </a:t>
            </a: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transparência</a:t>
            </a:r>
            <a:r>
              <a:rPr lang="pt-BR">
                <a:latin typeface="Bree Serif"/>
                <a:ea typeface="Bree Serif"/>
                <a:cs typeface="Bree Serif"/>
                <a:sym typeface="Bree Serif"/>
              </a:rPr>
              <a:t>?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311700" y="1310850"/>
            <a:ext cx="8520600" cy="32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Lei de Transparência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 u="sng">
                <a:solidFill>
                  <a:schemeClr val="hlink"/>
                </a:solidFill>
                <a:hlinkClick r:id="rId4"/>
              </a:rPr>
              <a:t>Lei de Responsabilidade Fiscal 101/2000</a:t>
            </a:r>
            <a:endParaRPr>
              <a:solidFill>
                <a:schemeClr val="dk1"/>
              </a:solidFill>
            </a:endParaRPr>
          </a:p>
          <a:p>
            <a:pPr indent="-317500" lvl="2" marL="13716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 u="sng">
                <a:solidFill>
                  <a:schemeClr val="hlink"/>
                </a:solidFill>
                <a:hlinkClick r:id="rId5"/>
              </a:rPr>
              <a:t>Lei Complementar 131/2009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divulgação dos dados orçamentários diariamente pela internet (em até 24h úteis depois do gasto);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abrange todos os entes federativos nacionais, assim como seus órgãos e instituições;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>
                <a:solidFill>
                  <a:schemeClr val="dk1"/>
                </a:solidFill>
              </a:rPr>
              <a:t>Fiscalização do dinheiro público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abertura do orçamento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possibilidade de fazer perguntas, cruzar dados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BR">
                <a:solidFill>
                  <a:schemeClr val="dk1"/>
                </a:solidFill>
              </a:rPr>
              <a:t>controle social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3775" y="983650"/>
            <a:ext cx="5936549" cy="409457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/>
          <p:nvPr>
            <p:ph type="title"/>
          </p:nvPr>
        </p:nvSpPr>
        <p:spPr>
          <a:xfrm>
            <a:off x="561400" y="263913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latin typeface="Bree Serif"/>
                <a:ea typeface="Bree Serif"/>
                <a:cs typeface="Bree Serif"/>
                <a:sym typeface="Bree Serif"/>
              </a:rPr>
              <a:t>Portal de Transparência de São Paulo</a:t>
            </a:r>
            <a:endParaRPr sz="2400"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5400" y="116875"/>
            <a:ext cx="19050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 txBox="1"/>
          <p:nvPr>
            <p:ph idx="1" type="body"/>
          </p:nvPr>
        </p:nvSpPr>
        <p:spPr>
          <a:xfrm>
            <a:off x="311700" y="4310800"/>
            <a:ext cx="8074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Planilha de Execução Orçamentária oferecida pelo Portal da Prefeitura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4" name="Google Shape;124;p21"/>
          <p:cNvPicPr preferRelativeResize="0"/>
          <p:nvPr/>
        </p:nvPicPr>
        <p:blipFill rotWithShape="1">
          <a:blip r:embed="rId4">
            <a:alphaModFix/>
          </a:blip>
          <a:srcRect b="8865" l="0" r="1893" t="12468"/>
          <a:stretch/>
        </p:blipFill>
        <p:spPr>
          <a:xfrm>
            <a:off x="358950" y="296875"/>
            <a:ext cx="5904301" cy="3787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